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lay"/>
      <p:regular r:id="rId16"/>
      <p:bold r:id="rId17"/>
    </p:embeddedFont>
    <p:embeddedFont>
      <p:font typeface="Space Grotesk SemiBold"/>
      <p:regular r:id="rId18"/>
      <p:bold r:id="rId19"/>
    </p:embeddedFont>
    <p:embeddedFont>
      <p:font typeface="Space Grotesk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DV0qNV30FT1XB80gSF6e2tiVo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ceGrotesk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SpaceGrotesk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slide" Target="slides/slide1.xml"/><Relationship Id="rId19" Type="http://schemas.openxmlformats.org/officeDocument/2006/relationships/font" Target="fonts/SpaceGroteskSemiBold-bold.fntdata"/><Relationship Id="rId6" Type="http://schemas.openxmlformats.org/officeDocument/2006/relationships/slide" Target="slides/slide2.xml"/><Relationship Id="rId18" Type="http://schemas.openxmlformats.org/officeDocument/2006/relationships/font" Target="fonts/SpaceGrotesk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5bd524a8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3875bd524a8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75bd524a8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875bd524a8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75bd524a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3875bd524a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75bd524a8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875bd524a8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75bd524a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875bd524a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75bd524a8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875bd524a8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75bd524a8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875bd524a8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b="0" i="0" sz="6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b="0" i="0" sz="6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b="0" i="0" sz="3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b="0" i="0" sz="3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Písmo, Grafika, logo, černá&#10;&#10;Popis byl vytvořen automaticky"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29962" y="232663"/>
            <a:ext cx="953685" cy="59706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vylepsisiskolu.cz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75bd524a8_0_60"/>
          <p:cNvSpPr/>
          <p:nvPr/>
        </p:nvSpPr>
        <p:spPr>
          <a:xfrm>
            <a:off x="1821125" y="-138175"/>
            <a:ext cx="86274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3875bd524a8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29" y="-138175"/>
            <a:ext cx="854974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75bd524a8_0_69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3875bd524a8_0_69" title="tipy pro práci.png"/>
          <p:cNvPicPr preferRelativeResize="0"/>
          <p:nvPr/>
        </p:nvPicPr>
        <p:blipFill rotWithShape="1">
          <a:blip r:embed="rId3">
            <a:alphaModFix/>
          </a:blip>
          <a:srcRect b="0" l="6392" r="6400" t="0"/>
          <a:stretch/>
        </p:blipFill>
        <p:spPr>
          <a:xfrm>
            <a:off x="0" y="4506173"/>
            <a:ext cx="2510202" cy="235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Písmo, Grafika, logo, symbol&#10;&#10;Popis byl vytvořen automaticky" id="154" name="Google Shape;154;g3875bd524a8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8066" y="12"/>
            <a:ext cx="1502637" cy="114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875bd524a8_0_69"/>
          <p:cNvSpPr txBox="1"/>
          <p:nvPr/>
        </p:nvSpPr>
        <p:spPr>
          <a:xfrm>
            <a:off x="2719850" y="1766100"/>
            <a:ext cx="6752400" cy="19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0"/>
              <a:buFont typeface="Space Grotesk SemiBold"/>
              <a:buNone/>
            </a:pPr>
            <a:r>
              <a:rPr lang="cs-CZ" sz="6200">
                <a:solidFill>
                  <a:srgbClr val="FAB33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METODIKA</a:t>
            </a:r>
            <a:r>
              <a:rPr lang="cs-CZ" sz="6200">
                <a:solidFill>
                  <a:srgbClr val="FFFFFF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  <a:endParaRPr sz="6200">
              <a:solidFill>
                <a:srgbClr val="FFFFFF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0"/>
              <a:buFont typeface="Space Grotesk SemiBold"/>
              <a:buNone/>
            </a:pPr>
            <a:r>
              <a:rPr lang="cs-CZ" sz="6200">
                <a:solidFill>
                  <a:srgbClr val="FFFFFF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VYLEPŠI SI ŠKOLU </a:t>
            </a:r>
            <a:endParaRPr sz="6200">
              <a:solidFill>
                <a:srgbClr val="FAB33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 b="0" l="5052" r="44724" t="0"/>
          <a:stretch/>
        </p:blipFill>
        <p:spPr>
          <a:xfrm>
            <a:off x="-166952" y="-4737774"/>
            <a:ext cx="12358949" cy="115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151" y="567462"/>
            <a:ext cx="10221148" cy="57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875bd524a8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4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128849" y="-138166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https://www.mladezprokraj.eu/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830650" y="5677175"/>
            <a:ext cx="64305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b="1" lang="cs-CZ" sz="4700">
                <a:solidFill>
                  <a:srgbClr val="F9B900"/>
                </a:solidFill>
                <a:latin typeface="Play"/>
                <a:ea typeface="Play"/>
                <a:cs typeface="Play"/>
                <a:sym typeface="Play"/>
              </a:rPr>
              <a:t>www.vylepsiskolu.cz</a:t>
            </a:r>
            <a:endParaRPr b="1" i="0" sz="4700" u="none" cap="none" strike="noStrike">
              <a:solidFill>
                <a:srgbClr val="F9B9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Obsah obrázku Písmo, Grafika, logo, symbol&#10;&#10;Popis byl vytvořen automaticky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0491" y="5677187"/>
            <a:ext cx="1502637" cy="114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6000" y="-481275"/>
            <a:ext cx="12803275" cy="74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8712" y="-138165"/>
            <a:ext cx="12349424" cy="71343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18575" y="461175"/>
            <a:ext cx="11144400" cy="530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PARTICIPATIVNÍ ROZPOČET VE ŠKOLE</a:t>
            </a:r>
            <a:endParaRPr b="1" i="0" sz="4400" u="none" cap="none" strike="noStrike">
              <a:solidFill>
                <a:schemeClr val="lt2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Play"/>
              <a:ea typeface="Play"/>
              <a:cs typeface="Play"/>
              <a:sym typeface="Play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participace žáků = významný faktor rozvoje školy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jasný vzkaz školy, že ji zajímá perspektiva žáků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aktivní účastníci vlastního učení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nápady studentů / potřeby komunity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sounáležitost se školou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občanská angažovanost a výchova k podnikavosti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zážitek “nic není zadarmo”</a:t>
            </a:r>
            <a:endParaRPr sz="2900">
              <a:solidFill>
                <a:srgbClr val="F9B9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B900"/>
              </a:buClr>
              <a:buSzPts val="2900"/>
              <a:buChar char="●"/>
            </a:pPr>
            <a:r>
              <a:rPr lang="cs-CZ" sz="2900">
                <a:solidFill>
                  <a:srgbClr val="F9B900"/>
                </a:solidFill>
              </a:rPr>
              <a:t>spolupráce student - škola - (město) </a:t>
            </a:r>
            <a:endParaRPr b="1" sz="2900">
              <a:solidFill>
                <a:srgbClr val="F9B900"/>
              </a:solidFill>
            </a:endParaRPr>
          </a:p>
        </p:txBody>
      </p:sp>
      <p:pic>
        <p:nvPicPr>
          <p:cNvPr id="105" name="Google Shape;105;p3" title="tipy pro práci.png"/>
          <p:cNvPicPr preferRelativeResize="0"/>
          <p:nvPr/>
        </p:nvPicPr>
        <p:blipFill rotWithShape="1">
          <a:blip r:embed="rId3">
            <a:alphaModFix/>
          </a:blip>
          <a:srcRect b="0" l="6391" r="6399" t="0"/>
          <a:stretch/>
        </p:blipFill>
        <p:spPr>
          <a:xfrm>
            <a:off x="8952775" y="4506173"/>
            <a:ext cx="2510202" cy="235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Písmo, Grafika, logo, symbol&#10;&#10;Popis byl vytvořen automaticky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8066" y="12"/>
            <a:ext cx="1502637" cy="114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23850" y="315449"/>
            <a:ext cx="11144400" cy="502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Space Grotesk SemiBold"/>
              <a:buNone/>
            </a:pP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1. ročník </a:t>
            </a:r>
            <a:r>
              <a:rPr b="1" lang="cs-CZ" sz="4400">
                <a:solidFill>
                  <a:srgbClr val="F9B900"/>
                </a:solidFill>
                <a:latin typeface="Play"/>
                <a:ea typeface="Play"/>
                <a:cs typeface="Play"/>
                <a:sym typeface="Play"/>
              </a:rPr>
              <a:t>2024 - 2025</a:t>
            </a:r>
            <a:endParaRPr b="1" i="0" sz="3100" u="none" cap="none" strike="noStrike">
              <a:solidFill>
                <a:srgbClr val="F9B9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Play"/>
              <a:ea typeface="Play"/>
              <a:cs typeface="Play"/>
              <a:sym typeface="Play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cs-CZ" sz="3400">
                <a:solidFill>
                  <a:srgbClr val="F9B900"/>
                </a:solidFill>
              </a:rPr>
              <a:t>58 zapojených organizací (škol SŠ, ZŠ a DD) - 60 participativních rozpočtů</a:t>
            </a:r>
            <a:endParaRPr sz="3400">
              <a:solidFill>
                <a:srgbClr val="F9B900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cs-CZ" sz="3400">
                <a:solidFill>
                  <a:srgbClr val="F9B900"/>
                </a:solidFill>
              </a:rPr>
              <a:t>318 projektů</a:t>
            </a:r>
            <a:endParaRPr sz="3400">
              <a:solidFill>
                <a:srgbClr val="F9B900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cs-CZ" sz="3400">
                <a:solidFill>
                  <a:srgbClr val="F9B900"/>
                </a:solidFill>
              </a:rPr>
              <a:t>32 001 hlasů</a:t>
            </a:r>
            <a:endParaRPr sz="3400">
              <a:solidFill>
                <a:srgbClr val="F9B900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cs-CZ" sz="3400">
                <a:solidFill>
                  <a:srgbClr val="F9B900"/>
                </a:solidFill>
              </a:rPr>
              <a:t>58 vítězných projektů a 72 realizovaných</a:t>
            </a:r>
            <a:endParaRPr sz="3400">
              <a:solidFill>
                <a:srgbClr val="F9B900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cs-CZ" sz="3400">
                <a:solidFill>
                  <a:srgbClr val="F9B900"/>
                </a:solidFill>
              </a:rPr>
              <a:t>3 školy Vylepši si školu nerealizovaly</a:t>
            </a:r>
            <a:endParaRPr sz="3400">
              <a:solidFill>
                <a:srgbClr val="F9B900"/>
              </a:solidFill>
            </a:endParaRPr>
          </a:p>
        </p:txBody>
      </p:sp>
      <p:pic>
        <p:nvPicPr>
          <p:cNvPr descr="Obsah obrázku Písmo, Grafika, logo, symbol&#10;&#10;Popis byl vytvořen automaticky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91" y="-40088"/>
            <a:ext cx="1502637" cy="114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title="zadání a pravidla.png"/>
          <p:cNvPicPr preferRelativeResize="0"/>
          <p:nvPr/>
        </p:nvPicPr>
        <p:blipFill rotWithShape="1">
          <a:blip r:embed="rId4">
            <a:alphaModFix/>
          </a:blip>
          <a:srcRect b="5830" l="0" r="0" t="5830"/>
          <a:stretch/>
        </p:blipFill>
        <p:spPr>
          <a:xfrm>
            <a:off x="9559375" y="4800300"/>
            <a:ext cx="2693750" cy="2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75bd524a8_0_20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875bd524a8_0_20"/>
          <p:cNvSpPr txBox="1"/>
          <p:nvPr/>
        </p:nvSpPr>
        <p:spPr>
          <a:xfrm>
            <a:off x="422750" y="160324"/>
            <a:ext cx="11144400" cy="74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Space Grotesk SemiBold"/>
              <a:buNone/>
            </a:pP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Vítězné projekty - </a:t>
            </a:r>
            <a:r>
              <a:rPr b="1" lang="cs-CZ" sz="4400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1. ročník</a:t>
            </a:r>
            <a:endParaRPr b="1" sz="3100">
              <a:solidFill>
                <a:srgbClr val="FAB332"/>
              </a:solidFill>
            </a:endParaRPr>
          </a:p>
        </p:txBody>
      </p:sp>
      <p:pic>
        <p:nvPicPr>
          <p:cNvPr descr="Obsah obrázku Písmo, Grafika, logo, symbol&#10;&#10;Popis byl vytvořen automaticky" id="121" name="Google Shape;121;g3875bd524a8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91" y="-40088"/>
            <a:ext cx="1502637" cy="114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875bd524a8_0_20" title="zadání a pravidla.png"/>
          <p:cNvPicPr preferRelativeResize="0"/>
          <p:nvPr/>
        </p:nvPicPr>
        <p:blipFill rotWithShape="1">
          <a:blip r:embed="rId4">
            <a:alphaModFix/>
          </a:blip>
          <a:srcRect b="5830" l="0" r="0" t="5830"/>
          <a:stretch/>
        </p:blipFill>
        <p:spPr>
          <a:xfrm>
            <a:off x="9559375" y="4800300"/>
            <a:ext cx="2693750" cy="20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875bd524a8_0_20" title="Gra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50" y="1216775"/>
            <a:ext cx="8947476" cy="53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75bd524a8_0_29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875bd524a8_0_29"/>
          <p:cNvSpPr txBox="1"/>
          <p:nvPr/>
        </p:nvSpPr>
        <p:spPr>
          <a:xfrm>
            <a:off x="271100" y="113249"/>
            <a:ext cx="11144400" cy="74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Space Grotesk SemiBold"/>
              <a:buNone/>
            </a:pP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Vítězné projekty - </a:t>
            </a:r>
            <a:r>
              <a:rPr b="1" lang="cs-CZ" sz="4400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1. ročník</a:t>
            </a:r>
            <a:endParaRPr b="1" sz="3100">
              <a:solidFill>
                <a:srgbClr val="FAB332"/>
              </a:solidFill>
            </a:endParaRPr>
          </a:p>
        </p:txBody>
      </p:sp>
      <p:pic>
        <p:nvPicPr>
          <p:cNvPr id="130" name="Google Shape;130;g3875bd524a8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3250"/>
            <a:ext cx="4859782" cy="522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875bd524a8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5234" y="643437"/>
            <a:ext cx="3701717" cy="579645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132" name="Google Shape;132;g3875bd524a8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3824" y="1401375"/>
            <a:ext cx="4346100" cy="485035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75bd524a8_0_45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875bd524a8_0_45"/>
          <p:cNvSpPr txBox="1"/>
          <p:nvPr/>
        </p:nvSpPr>
        <p:spPr>
          <a:xfrm>
            <a:off x="523850" y="315449"/>
            <a:ext cx="11144400" cy="586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Space Grotesk SemiBold"/>
              <a:buNone/>
            </a:pP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r>
              <a:rPr b="1" lang="cs-CZ" sz="44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. ročník </a:t>
            </a:r>
            <a:r>
              <a:rPr b="1" lang="cs-CZ" sz="4400">
                <a:solidFill>
                  <a:srgbClr val="F9B900"/>
                </a:solidFill>
                <a:latin typeface="Play"/>
                <a:ea typeface="Play"/>
                <a:cs typeface="Play"/>
                <a:sym typeface="Play"/>
              </a:rPr>
              <a:t>2025 - 2026</a:t>
            </a:r>
            <a:endParaRPr b="1" i="0" sz="3100" u="none" cap="none" strike="noStrike">
              <a:solidFill>
                <a:srgbClr val="F9B9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2700"/>
              <a:buFont typeface="Space Grotesk"/>
              <a:buChar char="●"/>
            </a:pPr>
            <a:r>
              <a:rPr b="1" lang="cs-CZ" sz="2700">
                <a:solidFill>
                  <a:srgbClr val="FAB332"/>
                </a:solidFill>
                <a:latin typeface="Space Grotesk"/>
                <a:ea typeface="Space Grotesk"/>
                <a:cs typeface="Space Grotesk"/>
                <a:sym typeface="Space Grotesk"/>
              </a:rPr>
              <a:t>92 přihlášených škol </a:t>
            </a:r>
            <a:r>
              <a:rPr b="1" lang="cs-CZ" sz="2600">
                <a:solidFill>
                  <a:srgbClr val="FAB332"/>
                </a:solidFill>
                <a:latin typeface="Space Grotesk"/>
                <a:ea typeface="Space Grotesk"/>
                <a:cs typeface="Space Grotesk"/>
                <a:sym typeface="Space Grotesk"/>
              </a:rPr>
              <a:t>(29 ZŠ, 1 DD - 95 participativních rozpočtů)</a:t>
            </a:r>
            <a:endParaRPr b="1" sz="2600">
              <a:solidFill>
                <a:srgbClr val="FAB332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střední školy zřizované JMK - finance JMK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základní a střední školy zřizované obcemi - finance obce 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36 000 Kč (osobní náklady, materiál, služby)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spoluúčast 0%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metodika Vylepši si školu + webová aplikace pro správu rozpočtu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 Medium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online hlasování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školení školních koordinátorů participativních rozpočtů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metodická podpora v průběhu školního roku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cs-CZ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všechny informace na jednom místě </a:t>
            </a:r>
            <a:r>
              <a:rPr lang="cs-CZ" sz="2000">
                <a:solidFill>
                  <a:srgbClr val="FAB332"/>
                </a:solidFill>
                <a:latin typeface="Space Grotesk"/>
                <a:ea typeface="Space Grotesk"/>
                <a:cs typeface="Space Grotesk"/>
                <a:sym typeface="Space Grotesk"/>
              </a:rPr>
              <a:t>www.vylepsisiskolu.cz</a:t>
            </a:r>
            <a:endParaRPr b="1" sz="2000">
              <a:solidFill>
                <a:srgbClr val="F9B900"/>
              </a:solidFill>
            </a:endParaRPr>
          </a:p>
        </p:txBody>
      </p:sp>
      <p:pic>
        <p:nvPicPr>
          <p:cNvPr descr="Obsah obrázku Písmo, Grafika, logo, symbol&#10;&#10;Popis byl vytvořen automaticky" id="139" name="Google Shape;139;g3875bd524a8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91" y="-40088"/>
            <a:ext cx="1502637" cy="114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875bd524a8_0_45" title="zadání a pravidla.png"/>
          <p:cNvPicPr preferRelativeResize="0"/>
          <p:nvPr/>
        </p:nvPicPr>
        <p:blipFill rotWithShape="1">
          <a:blip r:embed="rId4">
            <a:alphaModFix/>
          </a:blip>
          <a:srcRect b="5830" l="0" r="0" t="5830"/>
          <a:stretch/>
        </p:blipFill>
        <p:spPr>
          <a:xfrm>
            <a:off x="9559375" y="4800300"/>
            <a:ext cx="2693750" cy="2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75bd524a8_0_52"/>
          <p:cNvSpPr/>
          <p:nvPr/>
        </p:nvSpPr>
        <p:spPr>
          <a:xfrm>
            <a:off x="-78712" y="-138165"/>
            <a:ext cx="12349500" cy="71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b="1" lang="cs-CZ" sz="470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3"/>
              </a:rPr>
              <a:t>www.vylepsisiskolu.cz</a:t>
            </a:r>
            <a:endParaRPr b="1" sz="4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t/>
            </a:r>
            <a:endParaRPr b="1" sz="4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Obsah obrázku Písmo, Grafika, logo, symbol&#10;&#10;Popis byl vytvořen automaticky" id="146" name="Google Shape;146;g3875bd524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91" y="-40088"/>
            <a:ext cx="1502637" cy="114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875bd524a8_0_52" title="zadání a pravidla.png"/>
          <p:cNvPicPr preferRelativeResize="0"/>
          <p:nvPr/>
        </p:nvPicPr>
        <p:blipFill rotWithShape="1">
          <a:blip r:embed="rId5">
            <a:alphaModFix/>
          </a:blip>
          <a:srcRect b="5830" l="0" r="0" t="5830"/>
          <a:stretch/>
        </p:blipFill>
        <p:spPr>
          <a:xfrm>
            <a:off x="9559375" y="4800300"/>
            <a:ext cx="2693750" cy="2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