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13716000" cx="24384000"/>
  <p:notesSz cx="6858000" cy="9144000"/>
  <p:embeddedFontLst>
    <p:embeddedFont>
      <p:font typeface="Play"/>
      <p:regular r:id="rId18"/>
      <p:bold r:id="rId19"/>
    </p:embeddedFon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i/00S8mYmR2Hg03oskr72SY5E4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7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-bold.fntdata"/><Relationship Id="rId6" Type="http://schemas.openxmlformats.org/officeDocument/2006/relationships/slide" Target="slides/slide2.xml"/><Relationship Id="rId18" Type="http://schemas.openxmlformats.org/officeDocument/2006/relationships/font" Target="fonts/Play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ceb3bc3d8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g2cceb3bc3d8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ceb3bc3d8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2cceb3bc3d8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ceb3bc3d8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g2cceb3bc3d8_0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4ddfa9007d_0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34ddfa9007d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521615e46_0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g2c521615e46_0_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ceb3bc3d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g2cceb3bc3d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521615e46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g2c521615e46_0_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521615e46_0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g2c521615e46_0_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ddfa9007d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g34ddfa9007d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521615e46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g2c521615e46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ceb3bc3d8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g2cceb3bc3d8_0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ceb3bc3d8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g2cceb3bc3d8_0_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 odrážky">
  <p:cSld name="Název a odrážk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2" name="Google Shape;12;p18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">
  <p:cSld name="Program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type="title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" type="body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2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1pPr>
            <a:lvl2pPr indent="-228600" lvl="1" marL="9144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2pPr>
            <a:lvl3pPr indent="-228600" lvl="2" marL="1371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3pPr>
            <a:lvl4pPr indent="-228600" lvl="3" marL="18288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4pPr>
            <a:lvl5pPr indent="-228600" lvl="4" marL="22860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ýpis">
  <p:cSld name="Výpi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ůležitý fakt">
  <p:cSld name="Důležitý fak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idx="1" type="body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2" type="body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1pPr>
            <a:lvl2pPr indent="-228600" lvl="1" marL="9144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2pPr>
            <a:lvl3pPr indent="-228600" lvl="2" marL="1371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3pPr>
            <a:lvl4pPr indent="-228600" lvl="3" marL="18288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4pPr>
            <a:lvl5pPr indent="-228600" lvl="4" marL="22860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0"/>
              <a:buFont typeface="Helvetica Neue"/>
              <a:buNone/>
              <a:defRPr b="1" sz="250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grafie - 3 na výšku">
  <p:cSld name="Fotografie - 3 na výšku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/>
          <p:nvPr>
            <p:ph idx="2" type="pic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/>
          <p:nvPr>
            <p:ph idx="3" type="pic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9"/>
          <p:cNvSpPr/>
          <p:nvPr>
            <p:ph idx="4" type="pic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ka">
  <p:cSld name="Fotka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/>
          <p:nvPr>
            <p:ph idx="2" type="pic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>
  <p:cSld name="Prázdný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 název">
  <p:cSld name="Jen název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/>
          <p:nvPr>
            <p:ph type="title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" type="body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ivní název a fotka">
  <p:cSld name="Alternativní název a fotka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"/>
          <p:cNvSpPr txBox="1"/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" type="body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1" name="Google Shape;21;p23"/>
          <p:cNvSpPr/>
          <p:nvPr>
            <p:ph idx="2" type="pic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3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 fotka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>
            <p:ph idx="2" type="pic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17"/>
          <p:cNvSpPr txBox="1"/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3" type="body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, odrážky, fotka">
  <p:cSld name="Název, odrážky, fotka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3" name="Google Shape;33;p19"/>
          <p:cNvSpPr/>
          <p:nvPr>
            <p:ph idx="3" type="pic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át">
  <p:cSld name="Citá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2" type="body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Helvetica Neue"/>
              <a:buNone/>
              <a:defRPr b="1" sz="3600"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2" type="body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Helvetica Neue"/>
              <a:buNone/>
              <a:defRPr b="1" sz="5500"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drážky">
  <p:cSld name="Odrážk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369189" lvl="0" marL="457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1pPr>
            <a:lvl2pPr indent="-369189" lvl="1" marL="914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2pPr>
            <a:lvl3pPr indent="-369189" lvl="2" marL="1371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3pPr>
            <a:lvl4pPr indent="-369189" lvl="3" marL="1828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4pPr>
            <a:lvl5pPr indent="-369189" lvl="4" marL="22860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5pPr>
            <a:lvl6pPr indent="-369189" lvl="5" marL="27432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6pPr>
            <a:lvl7pPr indent="-369189" lvl="6" marL="32004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7pPr>
            <a:lvl8pPr indent="-369189" lvl="7" marL="36576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8pPr>
            <a:lvl9pPr indent="-369189" lvl="8" marL="411480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2214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ddíl">
  <p:cSld name="Oddíl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0"/>
              <a:buFont typeface="Helvetica Neue"/>
              <a:buNone/>
              <a:defRPr b="0"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500"/>
              <a:buFont typeface="Helvetica Neue"/>
              <a:buNone/>
              <a:defRPr b="1" i="0" sz="8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603504" lvl="0" marL="457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03504" lvl="1" marL="914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603504" lvl="2" marL="1371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03504" lvl="3" marL="1828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03504" lvl="4" marL="22860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03504" lvl="5" marL="27432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603504" lvl="6" marL="32004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03504" lvl="7" marL="36576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03503" lvl="8" marL="4114800" marR="0" rtl="0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5904"/>
              <a:buFont typeface="Helvetica Neue"/>
              <a:buChar char="•"/>
              <a:defRPr b="0" i="0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2" type="sldNum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 b="0" i="0" sz="1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vylepsisiskolu.cz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vylepsisiskolu.cz" TargetMode="External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WGeXmZBmdRQoSoHETuCQAzUDha5aq_1E/edit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ceb3bc3d8_0_11"/>
          <p:cNvSpPr txBox="1"/>
          <p:nvPr>
            <p:ph type="title"/>
          </p:nvPr>
        </p:nvSpPr>
        <p:spPr>
          <a:xfrm>
            <a:off x="1206500" y="952500"/>
            <a:ext cx="21971100" cy="14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>
                <a:solidFill>
                  <a:schemeClr val="dk1"/>
                </a:solidFill>
              </a:rPr>
              <a:t>VYLEPŠI SI ŠKOLU!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7" name="Google Shape;77;g2cceb3bc3d8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2394" y="2594674"/>
            <a:ext cx="13991331" cy="107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cceb3bc3d8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52799" y="10681476"/>
            <a:ext cx="4230099" cy="19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cceb3bc3d8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258100" y="12209700"/>
            <a:ext cx="7924800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cceb3bc3d8_0_11"/>
          <p:cNvSpPr txBox="1"/>
          <p:nvPr>
            <p:ph idx="1" type="body"/>
          </p:nvPr>
        </p:nvSpPr>
        <p:spPr>
          <a:xfrm>
            <a:off x="1206500" y="2245962"/>
            <a:ext cx="21971100" cy="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6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lang="cs-CZ">
                <a:solidFill>
                  <a:srgbClr val="999999"/>
                </a:solidFill>
              </a:rPr>
              <a:t>Participativní rozpočty na středních, základních školách a dětských domovech v Jihomoravském kraji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81" name="Google Shape;81;g2cceb3bc3d8_0_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119325" y="10437901"/>
            <a:ext cx="3145874" cy="23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ceb3bc3d8_0_36"/>
          <p:cNvSpPr txBox="1"/>
          <p:nvPr>
            <p:ph type="title"/>
          </p:nvPr>
        </p:nvSpPr>
        <p:spPr>
          <a:xfrm>
            <a:off x="1564400" y="795250"/>
            <a:ext cx="20325300" cy="19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 fontScale="90000"/>
          </a:bodyPr>
          <a:lstStyle/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>
                <a:solidFill>
                  <a:schemeClr val="accent4"/>
                </a:solidFill>
              </a:rPr>
              <a:t>Webové stránky a webová aplikace </a:t>
            </a:r>
            <a:r>
              <a:rPr lang="cs-CZ">
                <a:solidFill>
                  <a:schemeClr val="lt1"/>
                </a:solidFill>
              </a:rPr>
              <a:t>pro správu participativního rozpočtu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4" name="Google Shape;144;g2cceb3bc3d8_0_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4748" r="44623" t="0"/>
          <a:stretch/>
        </p:blipFill>
        <p:spPr>
          <a:xfrm>
            <a:off x="1258892" y="4103575"/>
            <a:ext cx="6773158" cy="630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cceb3bc3d8_0_36" title="Snímek obrazovky 2025-04-21 18215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8938" y="2943575"/>
            <a:ext cx="5490556" cy="1064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cceb3bc3d8_0_36" title="Snímek obrazovky 2025-04-21 185807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49900" y="4103575"/>
            <a:ext cx="9109127" cy="719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ceb3bc3d8_0_45"/>
          <p:cNvSpPr txBox="1"/>
          <p:nvPr>
            <p:ph type="title"/>
          </p:nvPr>
        </p:nvSpPr>
        <p:spPr>
          <a:xfrm>
            <a:off x="946050" y="1142375"/>
            <a:ext cx="224919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>
                <a:solidFill>
                  <a:schemeClr val="lt1"/>
                </a:solidFill>
              </a:rPr>
              <a:t>Jak se přihlásit do</a:t>
            </a:r>
            <a:r>
              <a:rPr lang="cs-CZ">
                <a:solidFill>
                  <a:schemeClr val="lt1"/>
                </a:solidFill>
              </a:rPr>
              <a:t> </a:t>
            </a:r>
            <a:r>
              <a:rPr lang="cs-CZ">
                <a:solidFill>
                  <a:schemeClr val="accent4"/>
                </a:solidFill>
              </a:rPr>
              <a:t>Vylepši si školu</a:t>
            </a:r>
            <a:r>
              <a:rPr lang="cs-CZ">
                <a:solidFill>
                  <a:schemeClr val="lt1"/>
                </a:solidFill>
              </a:rPr>
              <a:t>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2" name="Google Shape;152;g2cceb3bc3d8_0_45"/>
          <p:cNvSpPr txBox="1"/>
          <p:nvPr/>
        </p:nvSpPr>
        <p:spPr>
          <a:xfrm>
            <a:off x="2189875" y="3168500"/>
            <a:ext cx="20560500" cy="100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B332"/>
              </a:buClr>
              <a:buSzPts val="4800"/>
              <a:buFont typeface="Helvetica Neue"/>
              <a:buChar char="➔"/>
            </a:pPr>
            <a:r>
              <a:rPr lang="cs-CZ" sz="4800">
                <a:solidFill>
                  <a:srgbClr val="FAB3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https://vylepsisiskolu.cz/jak-se-prihlasit/</a:t>
            </a:r>
            <a:endParaRPr b="0" i="0" sz="4800" u="none" cap="none" strike="noStrike">
              <a:solidFill>
                <a:srgbClr val="FAB3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Char char="➔"/>
            </a:pPr>
            <a:r>
              <a:rPr lang="cs-CZ"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23</a:t>
            </a:r>
            <a:r>
              <a:rPr b="0" i="0" lang="cs-CZ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4. 2024 od 16:00 - </a:t>
            </a:r>
            <a:r>
              <a:rPr lang="cs-CZ"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rPr b="0" i="0" lang="cs-CZ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5. 2024 do půlnoci</a:t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Char char="➔"/>
            </a:pPr>
            <a:r>
              <a:rPr b="0" i="0" lang="cs-CZ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jednoduchý online formulář na webu Vylepši si školu - název školy a jméno a kontakt na koordinátora</a:t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Char char="➔"/>
            </a:pPr>
            <a:r>
              <a:rPr lang="cs-CZ"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ZŠ navíc vyplní výši participativního rozpočtu domluvenou se svým zřizovatelem (doporučujeme stejné částky jako u SŠ)</a:t>
            </a:r>
            <a:endParaRPr sz="4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Char char="➔"/>
            </a:pPr>
            <a:r>
              <a:rPr b="0" i="0" lang="cs-CZ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každá přihlášená škola je automaticky do</a:t>
            </a:r>
            <a:r>
              <a:rPr lang="cs-CZ"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participativního rozpočtu</a:t>
            </a:r>
            <a:r>
              <a:rPr b="0" i="0" lang="cs-CZ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zapojena</a:t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Char char="➔"/>
            </a:pPr>
            <a:r>
              <a:rPr b="0" i="0" lang="cs-CZ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do 30. 6. 2024 budete kontaktováni ohledně dalšího postupu</a:t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p14"/>
          <p:cNvCxnSpPr/>
          <p:nvPr/>
        </p:nvCxnSpPr>
        <p:spPr>
          <a:xfrm>
            <a:off x="1432037" y="12534964"/>
            <a:ext cx="21413269" cy="101536"/>
          </a:xfrm>
          <a:prstGeom prst="straightConnector1">
            <a:avLst/>
          </a:prstGeom>
          <a:noFill/>
          <a:ln cap="flat" cmpd="sng" w="12700">
            <a:solidFill>
              <a:srgbClr val="43434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8" name="Google Shape;158;p14"/>
          <p:cNvSpPr txBox="1"/>
          <p:nvPr/>
        </p:nvSpPr>
        <p:spPr>
          <a:xfrm>
            <a:off x="1054178" y="1631375"/>
            <a:ext cx="110181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300"/>
              <a:buFont typeface="Play"/>
              <a:buNone/>
            </a:pPr>
            <a:r>
              <a:rPr b="1" lang="cs-CZ" sz="8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Kontakty</a:t>
            </a:r>
            <a:endParaRPr b="1" i="0" sz="85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9" name="Google Shape;159;p14"/>
          <p:cNvSpPr txBox="1"/>
          <p:nvPr/>
        </p:nvSpPr>
        <p:spPr>
          <a:xfrm>
            <a:off x="1950416" y="5785196"/>
            <a:ext cx="92256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t/>
            </a:r>
            <a:endParaRPr b="0" baseline="30000" i="0" sz="6000" u="none" cap="none" strike="noStrik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descr="Obrázek" id="160" name="Google Shape;1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915" y="-18430837"/>
            <a:ext cx="24803231" cy="2977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4"/>
          <p:cNvSpPr txBox="1"/>
          <p:nvPr/>
        </p:nvSpPr>
        <p:spPr>
          <a:xfrm>
            <a:off x="18330976" y="11424900"/>
            <a:ext cx="20106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332"/>
              </a:buClr>
              <a:buSzPts val="6000"/>
              <a:buFont typeface="Play"/>
              <a:buNone/>
            </a:pPr>
            <a:r>
              <a:rPr b="1" baseline="30000" i="0" lang="cs-CZ" sz="6000" u="none" cap="none" strike="noStrike">
                <a:solidFill>
                  <a:srgbClr val="FAB332"/>
                </a:solidFill>
                <a:latin typeface="Play"/>
                <a:ea typeface="Play"/>
                <a:cs typeface="Play"/>
                <a:sym typeface="Play"/>
              </a:rPr>
              <a:t>jinag.eu</a:t>
            </a:r>
            <a:endParaRPr b="1" baseline="30000" i="0" sz="6000" u="none" cap="none" strike="noStrike">
              <a:solidFill>
                <a:srgbClr val="FAB332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2" name="Google Shape;162;p14"/>
          <p:cNvSpPr txBox="1"/>
          <p:nvPr/>
        </p:nvSpPr>
        <p:spPr>
          <a:xfrm>
            <a:off x="21360251" y="11424888"/>
            <a:ext cx="20106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332"/>
              </a:buClr>
              <a:buSzPts val="6000"/>
              <a:buFont typeface="Play"/>
              <a:buNone/>
            </a:pPr>
            <a:r>
              <a:rPr b="1" baseline="30000" i="0" lang="cs-CZ" sz="6000" u="none" cap="none" strike="noStrike">
                <a:solidFill>
                  <a:srgbClr val="FAB332"/>
                </a:solidFill>
                <a:latin typeface="Play"/>
                <a:ea typeface="Play"/>
                <a:cs typeface="Play"/>
                <a:sym typeface="Play"/>
              </a:rPr>
              <a:t>jmk.cz</a:t>
            </a:r>
            <a:endParaRPr b="1" baseline="30000" i="0" sz="6000" u="none" cap="none" strike="noStrike">
              <a:solidFill>
                <a:srgbClr val="FAB332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1054175" y="5146788"/>
            <a:ext cx="8018700" cy="6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rPr b="0" baseline="30000" i="0" lang="cs-CZ" sz="8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Mgr. Adéla Pásková</a:t>
            </a:r>
            <a:endParaRPr b="0" baseline="30000" i="0" sz="8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rPr b="0" baseline="30000" i="0" lang="cs-CZ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administrátorka projektu</a:t>
            </a:r>
            <a:endParaRPr b="0" baseline="30000" i="0" sz="6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rPr b="0" baseline="30000" i="1" lang="cs-CZ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Krajský úřad Jihomoravského kraje</a:t>
            </a:r>
            <a:endParaRPr b="0" baseline="30000" i="1" sz="6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t/>
            </a:r>
            <a:endParaRPr b="0" baseline="30000" i="0" sz="6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rPr b="0" baseline="30000" i="0" lang="cs-CZ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paskova.adela@jmk.cz</a:t>
            </a:r>
            <a:endParaRPr b="0" baseline="30000" i="0" sz="6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rPr b="0" baseline="30000" i="0" lang="cs-CZ" sz="6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541 658 301</a:t>
            </a:r>
            <a:endParaRPr b="0" baseline="30000" i="0" sz="6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t/>
            </a:r>
            <a:endParaRPr b="0" baseline="30000" i="0" sz="6000" u="none" cap="none" strike="noStrik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64" name="Google Shape;164;p14"/>
          <p:cNvSpPr txBox="1"/>
          <p:nvPr/>
        </p:nvSpPr>
        <p:spPr>
          <a:xfrm>
            <a:off x="8633100" y="5146800"/>
            <a:ext cx="8018700" cy="69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rPr b="0" baseline="30000" i="0" lang="cs-CZ" sz="8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Mgr. Dagmar Peřinová</a:t>
            </a:r>
            <a:endParaRPr b="0" baseline="30000" i="0" sz="84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rPr b="0" baseline="30000" i="0" lang="cs-CZ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koordinátorka projektu</a:t>
            </a:r>
            <a:endParaRPr b="0" baseline="30000" i="0" sz="6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rPr b="0" baseline="30000" i="1" lang="cs-CZ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Jihomoravská agentura pro veřejné inovace JINAG</a:t>
            </a:r>
            <a:endParaRPr b="0" baseline="30000" i="1" sz="6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rPr b="0" baseline="30000" i="0" lang="cs-CZ" sz="60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dagmar.perinova@jinag.eu</a:t>
            </a:r>
            <a:endParaRPr b="0" baseline="30000" i="0" sz="6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rPr b="0" baseline="30000" i="0" lang="cs-CZ" sz="6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606 551 509</a:t>
            </a:r>
            <a:endParaRPr b="0" baseline="30000" i="0" sz="60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t/>
            </a:r>
            <a:endParaRPr b="0" baseline="30000" i="0" sz="6000" u="none" cap="none" strike="noStrik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g34ddfa9007d_0_26"/>
          <p:cNvCxnSpPr/>
          <p:nvPr/>
        </p:nvCxnSpPr>
        <p:spPr>
          <a:xfrm>
            <a:off x="1432037" y="12534964"/>
            <a:ext cx="21413400" cy="101400"/>
          </a:xfrm>
          <a:prstGeom prst="straightConnector1">
            <a:avLst/>
          </a:prstGeom>
          <a:noFill/>
          <a:ln cap="flat" cmpd="sng" w="12700">
            <a:solidFill>
              <a:srgbClr val="43434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70" name="Google Shape;170;g34ddfa9007d_0_26"/>
          <p:cNvSpPr txBox="1"/>
          <p:nvPr/>
        </p:nvSpPr>
        <p:spPr>
          <a:xfrm>
            <a:off x="2615528" y="5592900"/>
            <a:ext cx="110181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300"/>
              <a:buFont typeface="Play"/>
              <a:buNone/>
            </a:pPr>
            <a:r>
              <a:rPr b="1" lang="cs-CZ" sz="8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Prostor pro dotazy</a:t>
            </a:r>
            <a:endParaRPr b="1" i="0" sz="85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g34ddfa9007d_0_26"/>
          <p:cNvSpPr txBox="1"/>
          <p:nvPr/>
        </p:nvSpPr>
        <p:spPr>
          <a:xfrm>
            <a:off x="1950416" y="5785196"/>
            <a:ext cx="92256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"/>
              <a:buNone/>
            </a:pPr>
            <a:r>
              <a:t/>
            </a:r>
            <a:endParaRPr b="0" baseline="30000" i="0" sz="6000" u="none" cap="none" strike="noStrike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descr="Obrázek" id="172" name="Google Shape;172;g34ddfa9007d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5915" y="-18430837"/>
            <a:ext cx="24803229" cy="2977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4ddfa9007d_0_26"/>
          <p:cNvSpPr txBox="1"/>
          <p:nvPr/>
        </p:nvSpPr>
        <p:spPr>
          <a:xfrm>
            <a:off x="18330976" y="11424900"/>
            <a:ext cx="20106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332"/>
              </a:buClr>
              <a:buSzPts val="6000"/>
              <a:buFont typeface="Play"/>
              <a:buNone/>
            </a:pPr>
            <a:r>
              <a:rPr b="1" baseline="30000" i="0" lang="cs-CZ" sz="6000" u="none" cap="none" strike="noStrike">
                <a:solidFill>
                  <a:srgbClr val="FAB332"/>
                </a:solidFill>
                <a:latin typeface="Play"/>
                <a:ea typeface="Play"/>
                <a:cs typeface="Play"/>
                <a:sym typeface="Play"/>
              </a:rPr>
              <a:t>jinag.eu</a:t>
            </a:r>
            <a:endParaRPr b="1" baseline="30000" i="0" sz="6000" u="none" cap="none" strike="noStrike">
              <a:solidFill>
                <a:srgbClr val="FAB332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74" name="Google Shape;174;g34ddfa9007d_0_26"/>
          <p:cNvSpPr txBox="1"/>
          <p:nvPr/>
        </p:nvSpPr>
        <p:spPr>
          <a:xfrm>
            <a:off x="21360251" y="11424888"/>
            <a:ext cx="20106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B332"/>
              </a:buClr>
              <a:buSzPts val="6000"/>
              <a:buFont typeface="Play"/>
              <a:buNone/>
            </a:pPr>
            <a:r>
              <a:rPr b="1" baseline="30000" i="0" lang="cs-CZ" sz="6000" u="none" cap="none" strike="noStrike">
                <a:solidFill>
                  <a:srgbClr val="FAB332"/>
                </a:solidFill>
                <a:latin typeface="Play"/>
                <a:ea typeface="Play"/>
                <a:cs typeface="Play"/>
                <a:sym typeface="Play"/>
              </a:rPr>
              <a:t>jmk.cz</a:t>
            </a:r>
            <a:endParaRPr b="1" baseline="30000" i="0" sz="6000" u="none" cap="none" strike="noStrike">
              <a:solidFill>
                <a:srgbClr val="FAB332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521615e46_0_59"/>
          <p:cNvSpPr txBox="1"/>
          <p:nvPr>
            <p:ph type="title"/>
          </p:nvPr>
        </p:nvSpPr>
        <p:spPr>
          <a:xfrm>
            <a:off x="1206500" y="952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rgbClr val="FAB332"/>
                </a:solidFill>
              </a:rPr>
              <a:t>Program semináře 22. 4. 2025</a:t>
            </a:r>
            <a:endParaRPr/>
          </a:p>
        </p:txBody>
      </p:sp>
      <p:sp>
        <p:nvSpPr>
          <p:cNvPr id="87" name="Google Shape;87;g2c521615e46_0_59"/>
          <p:cNvSpPr txBox="1"/>
          <p:nvPr>
            <p:ph idx="1" type="body"/>
          </p:nvPr>
        </p:nvSpPr>
        <p:spPr>
          <a:xfrm>
            <a:off x="1206500" y="2387400"/>
            <a:ext cx="12291300" cy="105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77500" lnSpcReduction="20000"/>
          </a:bodyPr>
          <a:lstStyle/>
          <a:p>
            <a:pPr indent="-45723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0" lang="cs-CZ">
                <a:solidFill>
                  <a:schemeClr val="lt1"/>
                </a:solidFill>
              </a:rPr>
              <a:t>proč participativní rozpočet na škole</a:t>
            </a:r>
            <a:endParaRPr b="0">
              <a:solidFill>
                <a:schemeClr val="lt1"/>
              </a:solidFill>
            </a:endParaRPr>
          </a:p>
          <a:p>
            <a:pPr indent="-45723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0" lang="cs-CZ">
                <a:solidFill>
                  <a:schemeClr val="lt1"/>
                </a:solidFill>
              </a:rPr>
              <a:t>1. ročník Vylepši si školu 2024/2025</a:t>
            </a:r>
            <a:endParaRPr b="0">
              <a:solidFill>
                <a:schemeClr val="lt1"/>
              </a:solidFill>
            </a:endParaRPr>
          </a:p>
          <a:p>
            <a:pPr indent="-45723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0" lang="cs-CZ">
                <a:solidFill>
                  <a:schemeClr val="lt1"/>
                </a:solidFill>
              </a:rPr>
              <a:t>pravidla zapojení - Adéla Pásková</a:t>
            </a:r>
            <a:endParaRPr b="0">
              <a:solidFill>
                <a:schemeClr val="lt1"/>
              </a:solidFill>
            </a:endParaRPr>
          </a:p>
          <a:p>
            <a:pPr indent="-45723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0" lang="cs-CZ">
                <a:solidFill>
                  <a:schemeClr val="lt1"/>
                </a:solidFill>
              </a:rPr>
              <a:t>časový harmonogram</a:t>
            </a:r>
            <a:endParaRPr b="0">
              <a:solidFill>
                <a:schemeClr val="lt1"/>
              </a:solidFill>
            </a:endParaRPr>
          </a:p>
          <a:p>
            <a:pPr indent="-45723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0" lang="cs-CZ">
                <a:solidFill>
                  <a:schemeClr val="lt1"/>
                </a:solidFill>
              </a:rPr>
              <a:t>koordinátor participativního rozpočtu</a:t>
            </a:r>
            <a:endParaRPr b="0">
              <a:solidFill>
                <a:schemeClr val="lt1"/>
              </a:solidFill>
            </a:endParaRPr>
          </a:p>
          <a:p>
            <a:pPr indent="-45723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0" lang="cs-CZ">
                <a:solidFill>
                  <a:schemeClr val="lt1"/>
                </a:solidFill>
              </a:rPr>
              <a:t>web a webová aplikace pro správu</a:t>
            </a:r>
            <a:endParaRPr b="0">
              <a:solidFill>
                <a:schemeClr val="lt1"/>
              </a:solidFill>
            </a:endParaRPr>
          </a:p>
          <a:p>
            <a:pPr indent="-45723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0" lang="cs-CZ">
                <a:solidFill>
                  <a:schemeClr val="lt1"/>
                </a:solidFill>
              </a:rPr>
              <a:t>přihlášení do Vylepši si školu</a:t>
            </a:r>
            <a:endParaRPr b="0">
              <a:solidFill>
                <a:schemeClr val="lt1"/>
              </a:solidFill>
            </a:endParaRPr>
          </a:p>
          <a:p>
            <a:pPr indent="-45723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0" lang="cs-CZ">
                <a:solidFill>
                  <a:schemeClr val="lt1"/>
                </a:solidFill>
              </a:rPr>
              <a:t>kontakty</a:t>
            </a:r>
            <a:endParaRPr b="0">
              <a:solidFill>
                <a:schemeClr val="lt1"/>
              </a:solidFill>
            </a:endParaRPr>
          </a:p>
          <a:p>
            <a:pPr indent="-45723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b="0" lang="cs-CZ">
                <a:solidFill>
                  <a:schemeClr val="lt1"/>
                </a:solidFill>
              </a:rPr>
              <a:t>dotazy, diskuse</a:t>
            </a:r>
            <a:endParaRPr b="0">
              <a:solidFill>
                <a:schemeClr val="lt1"/>
              </a:solidFill>
            </a:endParaRPr>
          </a:p>
        </p:txBody>
      </p:sp>
      <p:pic>
        <p:nvPicPr>
          <p:cNvPr id="88" name="Google Shape;88;g2c521615e46_0_59"/>
          <p:cNvPicPr preferRelativeResize="0"/>
          <p:nvPr/>
        </p:nvPicPr>
        <p:blipFill rotWithShape="1">
          <a:blip r:embed="rId3">
            <a:alphaModFix/>
          </a:blip>
          <a:srcRect b="0" l="4748" r="44623" t="0"/>
          <a:stretch/>
        </p:blipFill>
        <p:spPr>
          <a:xfrm>
            <a:off x="13774125" y="3341850"/>
            <a:ext cx="8991876" cy="83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ceb3bc3d8_0_0"/>
          <p:cNvSpPr txBox="1"/>
          <p:nvPr>
            <p:ph type="title"/>
          </p:nvPr>
        </p:nvSpPr>
        <p:spPr>
          <a:xfrm>
            <a:off x="1206500" y="952500"/>
            <a:ext cx="219711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rgbClr val="FAB332"/>
                </a:solidFill>
              </a:rPr>
              <a:t>Proč participativní rozpočet ve škole?</a:t>
            </a:r>
            <a:endParaRPr/>
          </a:p>
        </p:txBody>
      </p:sp>
      <p:sp>
        <p:nvSpPr>
          <p:cNvPr id="94" name="Google Shape;94;g2cceb3bc3d8_0_0"/>
          <p:cNvSpPr txBox="1"/>
          <p:nvPr>
            <p:ph idx="1" type="body"/>
          </p:nvPr>
        </p:nvSpPr>
        <p:spPr>
          <a:xfrm>
            <a:off x="8938275" y="2387400"/>
            <a:ext cx="15170700" cy="106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</a:pPr>
            <a:r>
              <a:t/>
            </a:r>
            <a:endParaRPr b="0" u="sng">
              <a:solidFill>
                <a:schemeClr val="lt1"/>
              </a:solidFill>
            </a:endParaRPr>
          </a:p>
          <a:p>
            <a:pPr indent="-4834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Char char="❏"/>
            </a:pPr>
            <a:r>
              <a:rPr b="0" lang="cs-CZ">
                <a:solidFill>
                  <a:schemeClr val="lt1"/>
                </a:solidFill>
              </a:rPr>
              <a:t>jasný vzkaz školy, že ji zajímá názor studentů</a:t>
            </a:r>
            <a:endParaRPr b="0">
              <a:solidFill>
                <a:schemeClr val="lt1"/>
              </a:solidFill>
            </a:endParaRPr>
          </a:p>
          <a:p>
            <a:pPr indent="-4834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Char char="❏"/>
            </a:pPr>
            <a:r>
              <a:rPr b="0" lang="cs-CZ">
                <a:solidFill>
                  <a:schemeClr val="lt1"/>
                </a:solidFill>
              </a:rPr>
              <a:t>nápady studentů / potřeby komunity</a:t>
            </a:r>
            <a:endParaRPr b="0">
              <a:solidFill>
                <a:schemeClr val="lt1"/>
              </a:solidFill>
            </a:endParaRPr>
          </a:p>
          <a:p>
            <a:pPr indent="-4834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Char char="❏"/>
            </a:pPr>
            <a:r>
              <a:rPr b="0" lang="cs-CZ">
                <a:solidFill>
                  <a:schemeClr val="lt1"/>
                </a:solidFill>
              </a:rPr>
              <a:t>sounáležitost se školou</a:t>
            </a:r>
            <a:endParaRPr b="0">
              <a:solidFill>
                <a:schemeClr val="lt1"/>
              </a:solidFill>
            </a:endParaRPr>
          </a:p>
          <a:p>
            <a:pPr indent="-4834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Char char="❏"/>
            </a:pPr>
            <a:r>
              <a:rPr b="0" lang="cs-CZ">
                <a:solidFill>
                  <a:schemeClr val="lt1"/>
                </a:solidFill>
              </a:rPr>
              <a:t>rozvoj občanské angažovanosti</a:t>
            </a:r>
            <a:endParaRPr b="0">
              <a:solidFill>
                <a:schemeClr val="lt1"/>
              </a:solidFill>
            </a:endParaRPr>
          </a:p>
          <a:p>
            <a:pPr indent="-4834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Char char="❏"/>
            </a:pPr>
            <a:r>
              <a:rPr b="0" lang="cs-CZ">
                <a:solidFill>
                  <a:schemeClr val="lt1"/>
                </a:solidFill>
              </a:rPr>
              <a:t>důvěra v demokratické principy</a:t>
            </a:r>
            <a:endParaRPr b="0">
              <a:solidFill>
                <a:schemeClr val="lt1"/>
              </a:solidFill>
            </a:endParaRPr>
          </a:p>
          <a:p>
            <a:pPr indent="-4834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Char char="❏"/>
            </a:pPr>
            <a:r>
              <a:rPr b="0" lang="cs-CZ">
                <a:solidFill>
                  <a:schemeClr val="lt1"/>
                </a:solidFill>
              </a:rPr>
              <a:t>rozvoj podnikavosti</a:t>
            </a:r>
            <a:endParaRPr b="0">
              <a:solidFill>
                <a:schemeClr val="lt1"/>
              </a:solidFill>
            </a:endParaRPr>
          </a:p>
          <a:p>
            <a:pPr indent="-4834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Char char="❏"/>
            </a:pPr>
            <a:r>
              <a:rPr b="0" lang="cs-CZ">
                <a:solidFill>
                  <a:schemeClr val="lt1"/>
                </a:solidFill>
              </a:rPr>
              <a:t>“nic není zadarmo”</a:t>
            </a:r>
            <a:endParaRPr b="0">
              <a:solidFill>
                <a:schemeClr val="lt1"/>
              </a:solidFill>
            </a:endParaRPr>
          </a:p>
          <a:p>
            <a:pPr indent="-48342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Char char="❏"/>
            </a:pPr>
            <a:r>
              <a:rPr b="0" lang="cs-CZ">
                <a:solidFill>
                  <a:schemeClr val="lt1"/>
                </a:solidFill>
              </a:rPr>
              <a:t>spolupráce student - student - škola - město - kraj</a:t>
            </a:r>
            <a:endParaRPr b="0">
              <a:solidFill>
                <a:schemeClr val="lt1"/>
              </a:solidFill>
            </a:endParaRPr>
          </a:p>
        </p:txBody>
      </p:sp>
      <p:pic>
        <p:nvPicPr>
          <p:cNvPr id="95" name="Google Shape;95;g2cceb3bc3d8_0_0" title="Snímek obrazovky 2025-03-11 1523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925" y="2687675"/>
            <a:ext cx="5600800" cy="103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521615e46_0_67"/>
          <p:cNvSpPr txBox="1"/>
          <p:nvPr>
            <p:ph type="title"/>
          </p:nvPr>
        </p:nvSpPr>
        <p:spPr>
          <a:xfrm>
            <a:off x="6931650" y="815650"/>
            <a:ext cx="123144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FAB332"/>
                </a:solidFill>
              </a:rPr>
              <a:t>1. </a:t>
            </a:r>
            <a:r>
              <a:rPr lang="cs-CZ">
                <a:solidFill>
                  <a:srgbClr val="FAB332"/>
                </a:solidFill>
              </a:rPr>
              <a:t>ročník</a:t>
            </a:r>
            <a:r>
              <a:rPr lang="cs-CZ">
                <a:solidFill>
                  <a:srgbClr val="FAB332"/>
                </a:solidFill>
              </a:rPr>
              <a:t> </a:t>
            </a:r>
            <a:r>
              <a:rPr lang="cs-CZ"/>
              <a:t>2024 - 2025</a:t>
            </a:r>
            <a:endParaRPr/>
          </a:p>
        </p:txBody>
      </p:sp>
      <p:sp>
        <p:nvSpPr>
          <p:cNvPr id="101" name="Google Shape;101;g2c521615e46_0_67"/>
          <p:cNvSpPr txBox="1"/>
          <p:nvPr>
            <p:ph idx="1" type="body"/>
          </p:nvPr>
        </p:nvSpPr>
        <p:spPr>
          <a:xfrm>
            <a:off x="771125" y="3150600"/>
            <a:ext cx="10664100" cy="9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 fontScale="77500"/>
          </a:bodyPr>
          <a:lstStyle/>
          <a:p>
            <a:pPr indent="-37861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AB332"/>
              </a:buClr>
              <a:buSzPct val="100000"/>
              <a:buChar char="●"/>
            </a:pPr>
            <a:r>
              <a:rPr lang="cs-CZ">
                <a:solidFill>
                  <a:srgbClr val="FAB332"/>
                </a:solidFill>
              </a:rPr>
              <a:t>61 participativních rozpočtů (55 škol)</a:t>
            </a:r>
            <a:endParaRPr>
              <a:solidFill>
                <a:srgbClr val="FAB332"/>
              </a:solidFill>
            </a:endParaRPr>
          </a:p>
          <a:p>
            <a:pPr indent="-37861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AB332"/>
              </a:buClr>
              <a:buSzPct val="100000"/>
              <a:buChar char="●"/>
            </a:pPr>
            <a:r>
              <a:rPr lang="cs-CZ">
                <a:solidFill>
                  <a:srgbClr val="FAB332"/>
                </a:solidFill>
              </a:rPr>
              <a:t>303 žákovských nápadů/</a:t>
            </a:r>
            <a:r>
              <a:rPr lang="cs-CZ">
                <a:solidFill>
                  <a:srgbClr val="FAB332"/>
                </a:solidFill>
              </a:rPr>
              <a:t> projektů</a:t>
            </a:r>
            <a:endParaRPr>
              <a:solidFill>
                <a:srgbClr val="FAB332"/>
              </a:solidFill>
            </a:endParaRPr>
          </a:p>
          <a:p>
            <a:pPr indent="-378618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AB332"/>
              </a:buClr>
              <a:buSzPct val="100000"/>
              <a:buChar char="●"/>
            </a:pPr>
            <a:r>
              <a:rPr lang="cs-CZ">
                <a:solidFill>
                  <a:srgbClr val="FAB332"/>
                </a:solidFill>
              </a:rPr>
              <a:t>14 322</a:t>
            </a:r>
            <a:r>
              <a:rPr lang="cs-CZ">
                <a:solidFill>
                  <a:srgbClr val="FAB332"/>
                </a:solidFill>
              </a:rPr>
              <a:t> zapojených studentů</a:t>
            </a:r>
            <a:endParaRPr>
              <a:solidFill>
                <a:srgbClr val="FAB332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4080" u="sng">
                <a:solidFill>
                  <a:schemeClr val="lt1"/>
                </a:solidFill>
              </a:rPr>
              <a:t>zajímavosti:</a:t>
            </a:r>
            <a:endParaRPr i="1" sz="4080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38">
                <a:solidFill>
                  <a:schemeClr val="lt1"/>
                </a:solidFill>
              </a:rPr>
              <a:t>nejvíce hlasujících:</a:t>
            </a:r>
            <a:endParaRPr sz="433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38">
                <a:solidFill>
                  <a:schemeClr val="lt1"/>
                </a:solidFill>
              </a:rPr>
              <a:t>97,1% - ZŠ Svatobořice-Mistřín</a:t>
            </a:r>
            <a:endParaRPr sz="4338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338">
                <a:solidFill>
                  <a:schemeClr val="lt1"/>
                </a:solidFill>
              </a:rPr>
              <a:t>733 žáků -</a:t>
            </a:r>
            <a:r>
              <a:rPr lang="cs-CZ" sz="4338">
                <a:solidFill>
                  <a:schemeClr val="lt1"/>
                </a:solidFill>
              </a:rPr>
              <a:t> Střední škola informatiky, poštovnictví a finančnictví Brno</a:t>
            </a:r>
            <a:endParaRPr>
              <a:solidFill>
                <a:srgbClr val="FAB332"/>
              </a:solidFill>
            </a:endParaRPr>
          </a:p>
        </p:txBody>
      </p:sp>
      <p:sp>
        <p:nvSpPr>
          <p:cNvPr id="102" name="Google Shape;102;g2c521615e46_0_67"/>
          <p:cNvSpPr txBox="1"/>
          <p:nvPr/>
        </p:nvSpPr>
        <p:spPr>
          <a:xfrm>
            <a:off x="4275950" y="11982450"/>
            <a:ext cx="65385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1" lang="cs-CZ" sz="4800" u="sng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www.vylepsisiskolu.cz</a:t>
            </a:r>
            <a:endParaRPr b="0" i="1" sz="4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3" name="Google Shape;103;g2c521615e46_0_67" title="Snímek obrazovky 2025-04-21 18263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32550" y="3150599"/>
            <a:ext cx="11906352" cy="794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521615e46_0_75"/>
          <p:cNvSpPr txBox="1"/>
          <p:nvPr>
            <p:ph type="title"/>
          </p:nvPr>
        </p:nvSpPr>
        <p:spPr>
          <a:xfrm>
            <a:off x="4014725" y="309775"/>
            <a:ext cx="15905100" cy="22365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>
                <a:solidFill>
                  <a:srgbClr val="FAB332"/>
                </a:solidFill>
              </a:rPr>
              <a:t>1. </a:t>
            </a:r>
            <a:r>
              <a:rPr lang="cs-CZ">
                <a:solidFill>
                  <a:srgbClr val="FAB332"/>
                </a:solidFill>
              </a:rPr>
              <a:t>ročník</a:t>
            </a:r>
            <a:r>
              <a:rPr lang="cs-CZ">
                <a:solidFill>
                  <a:srgbClr val="FAB332"/>
                </a:solidFill>
              </a:rPr>
              <a:t> </a:t>
            </a:r>
            <a:r>
              <a:rPr lang="cs-CZ"/>
              <a:t>2024 - 2025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1308"/>
              <a:buNone/>
            </a:pPr>
            <a:r>
              <a:rPr lang="cs-CZ" sz="6388"/>
              <a:t>příklady podaných projektů</a:t>
            </a:r>
            <a:endParaRPr sz="6388"/>
          </a:p>
        </p:txBody>
      </p:sp>
      <p:pic>
        <p:nvPicPr>
          <p:cNvPr id="109" name="Google Shape;109;g2c521615e46_0_75" title="Snímek obrazovky 2025-04-21 18313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925" y="2698675"/>
            <a:ext cx="7535225" cy="1086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c521615e46_0_75" title="Snímek obrazovky 2025-04-21 18295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7150" y="2698675"/>
            <a:ext cx="6991350" cy="988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c521615e46_0_75" title="Snímek obrazovky 2025-04-21 18284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89275" y="2698675"/>
            <a:ext cx="7066618" cy="1086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ddfa9007d_0_6"/>
          <p:cNvSpPr txBox="1"/>
          <p:nvPr>
            <p:ph type="title"/>
          </p:nvPr>
        </p:nvSpPr>
        <p:spPr>
          <a:xfrm>
            <a:off x="4014725" y="309775"/>
            <a:ext cx="15905100" cy="22365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>
                <a:solidFill>
                  <a:srgbClr val="FAB332"/>
                </a:solidFill>
              </a:rPr>
              <a:t>1. ročník </a:t>
            </a:r>
            <a:r>
              <a:rPr lang="cs-CZ"/>
              <a:t>2024 - 2025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1308"/>
              <a:buNone/>
            </a:pPr>
            <a:r>
              <a:rPr lang="cs-CZ" sz="6388"/>
              <a:t>příklady podaných projektů</a:t>
            </a:r>
            <a:endParaRPr sz="6388"/>
          </a:p>
        </p:txBody>
      </p:sp>
      <p:pic>
        <p:nvPicPr>
          <p:cNvPr id="117" name="Google Shape;117;g34ddfa9007d_0_6" title="Snímek obrazovky 2025-04-21 1830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98675"/>
            <a:ext cx="7305675" cy="105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4ddfa9007d_0_6" title="Snímek obrazovky 2025-04-21 1824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0475" y="2698675"/>
            <a:ext cx="7618973" cy="1086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4ddfa9007d_0_6" title="Snímek obrazovky 2025-04-21 18360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81848" y="2698675"/>
            <a:ext cx="8824091" cy="1086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521615e46_0_9"/>
          <p:cNvSpPr txBox="1"/>
          <p:nvPr>
            <p:ph type="title"/>
          </p:nvPr>
        </p:nvSpPr>
        <p:spPr>
          <a:xfrm>
            <a:off x="3173350" y="365400"/>
            <a:ext cx="18486000" cy="21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 fontScale="90000"/>
          </a:bodyPr>
          <a:lstStyle/>
          <a:p>
            <a:pPr indent="0" lvl="0" marL="9144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cs-CZ">
                <a:solidFill>
                  <a:schemeClr val="lt1"/>
                </a:solidFill>
              </a:rPr>
              <a:t>Pravidla pro zapojení</a:t>
            </a:r>
            <a:endParaRPr>
              <a:solidFill>
                <a:schemeClr val="lt1"/>
              </a:solidFill>
            </a:endParaRPr>
          </a:p>
          <a:p>
            <a:pPr indent="0" lvl="0" marL="9144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rPr lang="cs-CZ">
                <a:solidFill>
                  <a:srgbClr val="FAB332"/>
                </a:solidFill>
              </a:rPr>
              <a:t> 2. ročník Vylepši si školu 2025 - 2026</a:t>
            </a:r>
            <a:endParaRPr/>
          </a:p>
        </p:txBody>
      </p:sp>
      <p:sp>
        <p:nvSpPr>
          <p:cNvPr id="125" name="Google Shape;125;g2c521615e46_0_9"/>
          <p:cNvSpPr txBox="1"/>
          <p:nvPr/>
        </p:nvSpPr>
        <p:spPr>
          <a:xfrm>
            <a:off x="8097600" y="3746725"/>
            <a:ext cx="16286400" cy="9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★"/>
            </a:pPr>
            <a:r>
              <a:rPr lang="cs-CZ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registrace 23. 4. - 7. 5. na webu </a:t>
            </a:r>
            <a:r>
              <a:rPr lang="cs-CZ" sz="4500">
                <a:solidFill>
                  <a:srgbClr val="FAB3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www.vylepsisiskolu.cz</a:t>
            </a:r>
            <a:endParaRPr sz="4500">
              <a:solidFill>
                <a:srgbClr val="FAB3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★"/>
            </a:pPr>
            <a:r>
              <a:rPr b="0" i="0" lang="cs-CZ" sz="4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každá přihlášená škola je automaticky zapojena do </a:t>
            </a:r>
            <a:r>
              <a:rPr lang="cs-CZ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participativního rozpočtu</a:t>
            </a:r>
            <a:endParaRPr b="0" i="0" sz="4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★"/>
            </a:pPr>
            <a:r>
              <a:rPr b="0" i="0" lang="cs-CZ" sz="4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spoluúčast 0%</a:t>
            </a:r>
            <a:endParaRPr b="0" i="0" sz="4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★"/>
            </a:pPr>
            <a:r>
              <a:rPr lang="cs-CZ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školní koordinátor</a:t>
            </a:r>
            <a:endParaRPr sz="45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★"/>
            </a:pPr>
            <a:r>
              <a:rPr b="0" i="0" lang="cs-CZ" sz="45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osobní náklady, materiál, služby</a:t>
            </a:r>
            <a:endParaRPr b="0" i="0" sz="45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★"/>
            </a:pPr>
            <a:r>
              <a:rPr b="0" i="0" lang="cs-CZ" sz="4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navýšení závazného ukazatele v červnu nebo červenci 202</a:t>
            </a:r>
            <a:r>
              <a:rPr lang="cs-CZ" sz="4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endParaRPr b="0" i="0" sz="4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Helvetica Neue"/>
              <a:buChar char="★"/>
            </a:pPr>
            <a:r>
              <a:rPr b="0" i="0" lang="cs-CZ" sz="45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propagace projektu na webových stránkách školy</a:t>
            </a:r>
            <a:endParaRPr b="0" i="0" sz="4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6" name="Google Shape;126;g2c521615e46_0_9" title="Vylepši si školu - napis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4525" y="6514825"/>
            <a:ext cx="6394425" cy="10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ceb3bc3d8_0_21"/>
          <p:cNvSpPr txBox="1"/>
          <p:nvPr>
            <p:ph type="title"/>
          </p:nvPr>
        </p:nvSpPr>
        <p:spPr>
          <a:xfrm>
            <a:off x="3928792" y="706475"/>
            <a:ext cx="169791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cs-CZ" sz="7200">
                <a:solidFill>
                  <a:srgbClr val="FAB332"/>
                </a:solidFill>
              </a:rPr>
              <a:t>Časový harmonogram </a:t>
            </a:r>
            <a:r>
              <a:rPr lang="cs-CZ" sz="7200">
                <a:solidFill>
                  <a:schemeClr val="lt1"/>
                </a:solidFill>
              </a:rPr>
              <a:t>2025 - 2026</a:t>
            </a:r>
            <a:endParaRPr sz="7200">
              <a:solidFill>
                <a:schemeClr val="lt1"/>
              </a:solidFill>
            </a:endParaRPr>
          </a:p>
        </p:txBody>
      </p:sp>
      <p:pic>
        <p:nvPicPr>
          <p:cNvPr id="132" name="Google Shape;132;g2cceb3bc3d8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800" y="2235829"/>
            <a:ext cx="16979101" cy="1098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ceb3bc3d8_0_30"/>
          <p:cNvSpPr txBox="1"/>
          <p:nvPr>
            <p:ph type="title"/>
          </p:nvPr>
        </p:nvSpPr>
        <p:spPr>
          <a:xfrm>
            <a:off x="1017075" y="677425"/>
            <a:ext cx="22491900" cy="12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 fontScale="90000"/>
          </a:bodyPr>
          <a:lstStyle/>
          <a:p>
            <a:pPr indent="0" lvl="0" marL="9144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>
                <a:solidFill>
                  <a:schemeClr val="accent4"/>
                </a:solidFill>
              </a:rPr>
              <a:t>Školní koordinátor</a:t>
            </a:r>
            <a:r>
              <a:rPr lang="cs-CZ">
                <a:solidFill>
                  <a:schemeClr val="lt1"/>
                </a:solidFill>
              </a:rPr>
              <a:t> participativního rozpočtu</a:t>
            </a:r>
            <a:endParaRPr/>
          </a:p>
        </p:txBody>
      </p:sp>
      <p:sp>
        <p:nvSpPr>
          <p:cNvPr id="138" name="Google Shape;138;g2cceb3bc3d8_0_30"/>
          <p:cNvSpPr txBox="1"/>
          <p:nvPr/>
        </p:nvSpPr>
        <p:spPr>
          <a:xfrm>
            <a:off x="2126725" y="3866450"/>
            <a:ext cx="17575500" cy="80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14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B332"/>
              </a:buClr>
              <a:buSzPts val="5700"/>
              <a:buFont typeface="Helvetica Neue"/>
              <a:buChar char="➔"/>
            </a:pPr>
            <a:r>
              <a:rPr b="1" i="0" lang="cs-CZ" sz="5700" u="none" cap="none" strike="noStrike">
                <a:solidFill>
                  <a:srgbClr val="FAB3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klíčová postava celého projektu na škole</a:t>
            </a:r>
            <a:endParaRPr b="1" i="0" sz="5700" u="none" cap="none" strike="noStrike">
              <a:solidFill>
                <a:srgbClr val="FAB33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Char char="➔"/>
            </a:pPr>
            <a:r>
              <a:rPr b="0" i="0" lang="cs-CZ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interní zaměstnanec školy</a:t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Char char="➔"/>
            </a:pPr>
            <a:r>
              <a:rPr b="0" i="0" lang="cs-CZ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tahoun, který:</a:t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cs-CZ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chce ve škole dělat něco nového, něco nového se naučit</a:t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cs-CZ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je kreativní a organizačně schopný</a:t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cs-CZ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umí děti a kolegy nadchnout pro věc</a:t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cs-CZ" sz="48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má důvěru dětí</a:t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Patrik Reichl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0x010100C2D4C5C7C716984DAB9F915FEAA83CE9</vt:lpwstr>
  </property>
  <property fmtid="{D5CDD505-2E9C-101B-9397-08002B2CF9AE}" pid="3" name="MediaServiceImageTags">
    <vt:lpwstr/>
  </property>
</Properties>
</file>